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igh Tower Text" panose="02040502050506030303" pitchFamily="18" charset="0"/>
      <p:regular r:id="rId19"/>
      <p: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Source Sans 3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39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Процессы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и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Нити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Основы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Многозадачности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№6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7307" y="673060"/>
            <a:ext cx="4921329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Диагностика и Мониторинг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267307" y="1332071"/>
            <a:ext cx="1009578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Администраторы и инженеры используют специализированные инструменты для отслеживания и анализа активности процессов и нитей.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2267307" y="1751528"/>
            <a:ext cx="1828919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Windows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267307" y="2080974"/>
            <a:ext cx="6429494" cy="1096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Диспетчер задач: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Базовый инструмент для просмотра процессов, использования CPU, памяти и диска.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 Explorer: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Расширенный инструмент от Sysinternals для детального анализа процессов и их нитей.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Resource Monitor: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Предоставляет графическое представление использования ресурсов.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07" y="3290649"/>
            <a:ext cx="6429494" cy="415230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083516" y="2276475"/>
            <a:ext cx="1828919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Linux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083516" y="2605921"/>
            <a:ext cx="3287078" cy="1726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ps: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Командная утилита для отображения информации о текущих процессах.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Интерактивный монитор процессов, показывающий использование ресурсов в реальном времени.</a:t>
            </a:r>
            <a:endParaRPr lang="en-US" sz="1200" dirty="0"/>
          </a:p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htop: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Улучшенная версия </a:t>
            </a:r>
            <a:r>
              <a:rPr lang="en-US" sz="12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 более удобным интерфейсом и дополнительными функциями.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516" y="4446270"/>
            <a:ext cx="3287078" cy="24716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6A8134-A96B-0DEF-1A13-5CF31603DF25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2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3546872"/>
            <a:ext cx="10715982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Итоги: Фундамент Современных Систем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4267" y="4553545"/>
            <a:ext cx="13021866" cy="1080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Понимание процессов и нитей является краеугольным камнем для работы с современными операционными системами и разработки эффективного программного обеспечения. Они обеспечивают многозадачность, отзывчивость и оптимальное использование аппаратных ресурсов.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04267" y="5882521"/>
            <a:ext cx="13021866" cy="1672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Процессы: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Изолированные среды выполнения, важные для стабильности системы.</a:t>
            </a:r>
            <a:endParaRPr lang="en-US" sz="180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Нити: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Легковесные единицы выполнения, обеспечивающие параллелизм и высокую производительность.</a:t>
            </a:r>
            <a:endParaRPr lang="en-US" sz="180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Синхронизация: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Критически важна для предотвращения ошибок в многопоточных приложениях.</a:t>
            </a:r>
            <a:endParaRPr lang="en-US" sz="180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8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Мониторинг: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Необходим для диагностики и оптимизации производительности.</a:t>
            </a: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5F4D8-D0CB-D097-D525-A97816C8A23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Процессы и Нити: Основы Многозадачности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Глубокое погружение в принципы работы операционных систем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7033" y="1283851"/>
            <a:ext cx="6676311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Процесс: Контейнер Ресурсов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33" y="2264450"/>
            <a:ext cx="8009096" cy="45050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16189" y="2542580"/>
            <a:ext cx="4094559" cy="840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Процесс представляет собой исполняющуюся программу, действующую как автономная единица, изолированная от других процессов.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516189" y="3524369"/>
            <a:ext cx="4094559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Основные компоненты процесса: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516189" y="3945612"/>
            <a:ext cx="4094559" cy="2631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Адресное пространство: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Выделенная область памяти, где хранятся код, данные, стек и куча процесса.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Дескрипторы ресурсов: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Ссылки на открытые файлы, сетевые соединения, устройства ввода/вывода и другие системные ресурсы.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Контекст безопасности: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Определяет права доступа процесса к системным ресурсам.</a:t>
            </a:r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C5F4E-C3CC-BEDA-4B0B-A6A4D59C3963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8859" y="1409938"/>
            <a:ext cx="7486531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Нить (Поток): Единица Выполнения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348859" y="2339340"/>
            <a:ext cx="3885128" cy="1817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Нить — это наименьшая последовательность программных инструкций, которая может быть независимо выполнена планировщиком операционной системы. Все нити в рамках одного процесса совместно используют его ресурсы, но каждая нить имеет собственный контекст выполнения.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348859" y="4283988"/>
            <a:ext cx="3885128" cy="2435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Стек: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Каждая нить имеет свой собственный стек для хранения локальных переменных и информации о вызовах функций.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Регистры: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Содержимое регистров центрального процессора, отражающее текущее состояние выполнения нити.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Счетчик команд: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Указатель на следующую инструкцию, которая будет выполнена нитью.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59" y="2320290"/>
            <a:ext cx="7599283" cy="43407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DCC16-D4DB-068F-967A-098450FE237F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1133"/>
            <a:ext cx="107914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Процессы vs. Нити: Ключевые Отличия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82873"/>
            <a:ext cx="4158734" cy="3805476"/>
          </a:xfrm>
          <a:prstGeom prst="roundRect">
            <a:avLst>
              <a:gd name="adj" fmla="val 3845"/>
            </a:avLst>
          </a:prstGeom>
          <a:solidFill>
            <a:srgbClr val="FEF5E7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952393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2623899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382" y="2839283"/>
            <a:ext cx="287179" cy="2871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35812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Изоляция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4076819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Процессы: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Полностью изолированы, имеют раздельное адресное пространство.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107519" y="5369481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Нити: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Разделяют адресное пространство и ресурсы одного процесса.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235773" y="2982873"/>
            <a:ext cx="4158734" cy="3805476"/>
          </a:xfrm>
          <a:prstGeom prst="roundRect">
            <a:avLst>
              <a:gd name="adj" fmla="val 3845"/>
            </a:avLst>
          </a:prstGeom>
          <a:solidFill>
            <a:srgbClr val="FEF5E7"/>
          </a:solidFill>
          <a:ln/>
        </p:spPr>
      </p:sp>
      <p:sp>
        <p:nvSpPr>
          <p:cNvPr id="11" name="Shape 8"/>
          <p:cNvSpPr/>
          <p:nvPr/>
        </p:nvSpPr>
        <p:spPr>
          <a:xfrm>
            <a:off x="5235773" y="2952393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2" name="Shape 9"/>
          <p:cNvSpPr/>
          <p:nvPr/>
        </p:nvSpPr>
        <p:spPr>
          <a:xfrm>
            <a:off x="6956048" y="2623899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1432" y="2839283"/>
            <a:ext cx="287179" cy="28717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505569" y="35812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Накладные Расходы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505569" y="4076819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Процессы: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Высокие на создание и переключение контекста.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5505569" y="4986457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Нити: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Низкие на создание и переключение, т.к. ресурсы уже выделены процессу.</a:t>
            </a:r>
            <a:endParaRPr lang="en-US" sz="1850" dirty="0"/>
          </a:p>
        </p:txBody>
      </p:sp>
      <p:sp>
        <p:nvSpPr>
          <p:cNvPr id="17" name="Shape 13"/>
          <p:cNvSpPr/>
          <p:nvPr/>
        </p:nvSpPr>
        <p:spPr>
          <a:xfrm>
            <a:off x="9633823" y="2982873"/>
            <a:ext cx="4158853" cy="3805476"/>
          </a:xfrm>
          <a:prstGeom prst="roundRect">
            <a:avLst>
              <a:gd name="adj" fmla="val 3845"/>
            </a:avLst>
          </a:prstGeom>
          <a:solidFill>
            <a:srgbClr val="FEF5E7"/>
          </a:solidFill>
          <a:ln/>
        </p:spPr>
      </p:sp>
      <p:sp>
        <p:nvSpPr>
          <p:cNvPr id="18" name="Shape 14"/>
          <p:cNvSpPr/>
          <p:nvPr/>
        </p:nvSpPr>
        <p:spPr>
          <a:xfrm>
            <a:off x="9633823" y="2952393"/>
            <a:ext cx="4158853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9" name="Shape 15"/>
          <p:cNvSpPr/>
          <p:nvPr/>
        </p:nvSpPr>
        <p:spPr>
          <a:xfrm>
            <a:off x="11354217" y="2623899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9601" y="2839283"/>
            <a:ext cx="287179" cy="287179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903619" y="35812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Взаимодействие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903619" y="4076819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Процессы: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Сложное межпроцессное взаимодействие (IPC).</a:t>
            </a:r>
            <a:endParaRPr lang="en-US" sz="1850" dirty="0"/>
          </a:p>
        </p:txBody>
      </p:sp>
      <p:sp>
        <p:nvSpPr>
          <p:cNvPr id="23" name="Text 18"/>
          <p:cNvSpPr/>
          <p:nvPr/>
        </p:nvSpPr>
        <p:spPr>
          <a:xfrm>
            <a:off x="9903619" y="5369481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Нити: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Простое взаимодействие через общую память.</a:t>
            </a:r>
            <a:endParaRPr lang="en-US" sz="18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3CFA18-D432-0A27-0C6F-3B02174D00C0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30417" y="533162"/>
            <a:ext cx="7127557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Жизненный Цикл Процесса/Нити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48" y="1340525"/>
            <a:ext cx="11579185" cy="56921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91542" y="1866990"/>
            <a:ext cx="2492120" cy="311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Waiting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191542" y="2272474"/>
            <a:ext cx="5354970" cy="232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Ожидает ресурса или I/O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2750" y="1997738"/>
            <a:ext cx="376614" cy="3766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91542" y="3196905"/>
            <a:ext cx="2492120" cy="311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Running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191542" y="3602390"/>
            <a:ext cx="5354970" cy="232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Исполняется на CPU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2750" y="3151116"/>
            <a:ext cx="376614" cy="3766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91542" y="4526821"/>
            <a:ext cx="2492120" cy="311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191542" y="4932305"/>
            <a:ext cx="5354970" cy="232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Готов к выполнению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2750" y="4292725"/>
            <a:ext cx="376614" cy="3766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03311" y="5856737"/>
            <a:ext cx="2492121" cy="311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203311" y="6262221"/>
            <a:ext cx="5354970" cy="232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Создан, инициализация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72750" y="5622641"/>
            <a:ext cx="376614" cy="3766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30417" y="7186970"/>
            <a:ext cx="11769447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Каждый процесс или нить проходит через определенные состояния от момента создания до завершения. Понимание этих состояний помогает диагностировать проблемы производительности и зависания приложений.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3CEEB0-9468-D165-2F76-B293ED3C876E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1738" y="1527810"/>
            <a:ext cx="10727412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Планирование Выполнения: Ключ к Эффективности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521738" y="2413516"/>
            <a:ext cx="3772376" cy="996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Операционные системы используют планировщик для эффективного распределения процессорного времени между процессами и нитями.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521738" y="3529965"/>
            <a:ext cx="3772376" cy="3083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Упреждающая многозадачность: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ОС прерывает выполнение процесса/нити и передает управление другому, основываясь на временных квантах или приоритетах.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Приоритеты: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Определяют, сколько процессорного времени получает процесс или нить. Более высокие приоритеты означают больший доступ к CPU.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Кванты времени: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Максимальный промежуток времени, в течение которого процесс или нить может непрерывно выполняться на CPU.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027" y="2401491"/>
            <a:ext cx="7379018" cy="415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2DD60B-5A70-4A2A-E1C5-49E8CCC2FA9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51303"/>
            <a:ext cx="119931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Многопоточность: Преимущества и Вызовы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34070"/>
            <a:ext cx="1834991" cy="18349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71919" y="3034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971919" y="3529608"/>
            <a:ext cx="4193619" cy="2848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Улучшенная отзывчивость приложений.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Эффективное использование многоядерных процессоров.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Упрощенное совместное использование данных внутри процесса.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3034070"/>
            <a:ext cx="1834991" cy="18349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8938" y="3034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Проблемы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8938" y="3529608"/>
            <a:ext cx="4193738" cy="2848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Гонки данных: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Неожиданные результаты из-за несогласованного доступа к общим данным.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Взаимоблокировки: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Ситуации, когда нити блокируют друг друга, ожидая ресурсы, занятые другими.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Увеличенная сложность отладки.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DB31B-ABF2-57A1-F7B1-076F4A035878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6877"/>
            <a:ext cx="95929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Механизмы Синхронизации Нитей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096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предотвращения гонок данных и взаимоблокировок используются специальные механизмы синхронизации.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561868"/>
            <a:ext cx="478750" cy="478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3398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Мьютексы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835360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Взаимное исключение: гарантируют, что только одна нить может владеть ресурсом одновременно.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2561868"/>
            <a:ext cx="478750" cy="4787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4743" y="33398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Семафоры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64743" y="3835360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Управляют доступом к ограниченному числу ресурсов, используя счетчик разрешений.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5080159"/>
            <a:ext cx="478750" cy="4787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7724" y="5858113"/>
            <a:ext cx="28907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Критические Секции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37724" y="6353651"/>
            <a:ext cx="63278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Обеспечивают эксклюзивный доступ к участкам кода, аналогично мьютексам, но легче и быстрее для использования внутри процесса.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5080159"/>
            <a:ext cx="478750" cy="4787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4743" y="5858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События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64743" y="6353651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Механизмы, позволяющие нитям сигнализировать друг другу о наступлении определенного условия.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84243-7D5F-9971-0405-A6721865210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Office PowerPoint</Application>
  <PresentationFormat>Custom</PresentationFormat>
  <Paragraphs>91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Consolas</vt:lpstr>
      <vt:lpstr>Calibri</vt:lpstr>
      <vt:lpstr>110_Besmellah_1(MRT)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3</cp:revision>
  <dcterms:created xsi:type="dcterms:W3CDTF">2026-02-13T09:00:26Z</dcterms:created>
  <dcterms:modified xsi:type="dcterms:W3CDTF">2026-02-13T11:43:45Z</dcterms:modified>
</cp:coreProperties>
</file>